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96" r:id="rId4"/>
    <p:sldId id="287" r:id="rId5"/>
    <p:sldId id="263" r:id="rId6"/>
    <p:sldId id="257" r:id="rId7"/>
    <p:sldId id="259" r:id="rId8"/>
    <p:sldId id="261" r:id="rId9"/>
    <p:sldId id="262" r:id="rId10"/>
    <p:sldId id="264" r:id="rId11"/>
    <p:sldId id="265" r:id="rId12"/>
    <p:sldId id="297" r:id="rId13"/>
    <p:sldId id="266" r:id="rId14"/>
    <p:sldId id="267" r:id="rId15"/>
    <p:sldId id="269" r:id="rId16"/>
    <p:sldId id="272" r:id="rId17"/>
    <p:sldId id="275" r:id="rId18"/>
    <p:sldId id="276" r:id="rId19"/>
    <p:sldId id="280" r:id="rId20"/>
    <p:sldId id="281" r:id="rId21"/>
    <p:sldId id="283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B2B2B2"/>
    <a:srgbClr val="0099CC"/>
    <a:srgbClr val="CC3300"/>
    <a:srgbClr val="A7BB6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2199" autoAdjust="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B500A-3DA8-4FAB-BAC7-51551E0D2F1A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2E8F0-9A63-49DD-BE18-968782B66D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A3E26-6FA9-4391-8E13-31D3056763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A3E26-6FA9-4391-8E13-31D3056763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692B7-FA14-4494-9DF9-32B42C8DB13F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1DADA8A-7207-4F0E-9D0A-36AE40480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F459E7-AD4D-4CF0-AEDC-EFE9B84A05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723911-D30C-4DE4-AC9C-A991D69176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D490D02-FA4E-4590-8DF1-E90F8976A1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2F6F4E6-2B23-4ED7-97BD-2B701E2E5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7C5CEFE-0A6B-4B26-AD8C-8124A5CB52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89BBB-8C0B-409C-A388-DD7D8BB28A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2B9167-AFCE-43F6-9DD5-965B6C3C5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0D87D-335D-4FC1-8B6F-741BE99EF4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B15CC7-9C2E-4D8C-837C-A7014A06BA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C8E568-E697-4575-8481-7F8890A419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56AEE-066E-44C3-B8E6-CECB34F30B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3DEF39-2201-47F2-A7AD-1A48547325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BDDB15-3DDF-45CD-83F0-CF4A224F9A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6CB7E95-9CBE-4346-8C87-C4D4C01DF77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42844" y="428604"/>
            <a:ext cx="8686800" cy="2185982"/>
          </a:xfrm>
        </p:spPr>
        <p:txBody>
          <a:bodyPr/>
          <a:lstStyle/>
          <a:p>
            <a:pPr algn="ctr"/>
            <a:r>
              <a:rPr lang="uk-UA" sz="4000" dirty="0">
                <a:solidFill>
                  <a:srgbClr val="002060"/>
                </a:solidFill>
              </a:rPr>
              <a:t>«ЧУМА 21 століття: 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uk-UA" sz="4000" dirty="0" err="1">
                <a:solidFill>
                  <a:srgbClr val="002060"/>
                </a:solidFill>
              </a:rPr>
              <a:t>булінг</a:t>
            </a:r>
            <a:r>
              <a:rPr lang="uk-UA" sz="4000" dirty="0">
                <a:solidFill>
                  <a:srgbClr val="002060"/>
                </a:solidFill>
              </a:rPr>
              <a:t>, насильство, агресія, </a:t>
            </a:r>
            <a:r>
              <a:rPr lang="uk-UA" sz="4000" dirty="0" err="1">
                <a:solidFill>
                  <a:srgbClr val="002060"/>
                </a:solidFill>
              </a:rPr>
              <a:t>кібербулінг</a:t>
            </a:r>
            <a:r>
              <a:rPr lang="uk-UA" sz="4000" dirty="0">
                <a:solidFill>
                  <a:srgbClr val="002060"/>
                </a:solidFill>
              </a:rPr>
              <a:t>»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000100" y="2786058"/>
            <a:ext cx="285752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терміни: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булінг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буллер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насильство, агресія,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кібербулінг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жорстокість,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мобінг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флеймінг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хепіслепінг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-29" y="2143117"/>
            <a:ext cx="8786813" cy="3071813"/>
            <a:chOff x="497" y="2979"/>
            <a:chExt cx="5535" cy="1935"/>
          </a:xfrm>
        </p:grpSpPr>
        <p:sp>
          <p:nvSpPr>
            <p:cNvPr id="15379" name="AutoShape 19"/>
            <p:cNvSpPr>
              <a:spLocks noChangeArrowheads="1"/>
            </p:cNvSpPr>
            <p:nvPr/>
          </p:nvSpPr>
          <p:spPr bwMode="ltGray">
            <a:xfrm>
              <a:off x="2117" y="2979"/>
              <a:ext cx="3915" cy="193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це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форма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психічного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насильства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у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вигляді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утиску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дискримінації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цькування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травлі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бойкоту,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дезінформації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псування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особистих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речей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фізичної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розправи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Цей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термін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означає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тривалий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процес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свідомого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жорстокого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ставлення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фізичного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психічного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боку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дитини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групи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до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іншої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дитини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інших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дітей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just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не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здатні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захистити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себе в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даній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ситуації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Булінг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явище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глобальне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масове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endPara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  <p:pic>
          <p:nvPicPr>
            <p:cNvPr id="15381" name="Picture 21" descr="YG_circle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7" y="2979"/>
              <a:ext cx="1575" cy="1665"/>
            </a:xfrm>
            <a:prstGeom prst="rect">
              <a:avLst/>
            </a:prstGeom>
            <a:noFill/>
          </p:spPr>
        </p:pic>
      </p:grp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0" y="2428868"/>
            <a:ext cx="2643174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bully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хуліган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забіяка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задирака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грубіян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насильник) — 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Freeform 6"/>
          <p:cNvSpPr>
            <a:spLocks/>
          </p:cNvSpPr>
          <p:nvPr/>
        </p:nvSpPr>
        <p:spPr bwMode="gray">
          <a:xfrm>
            <a:off x="6143636" y="3500438"/>
            <a:ext cx="2428860" cy="271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/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булінгова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навмисною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4286248" y="1428736"/>
            <a:ext cx="2713037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взаємостосунках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неоднакову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2357422" y="3357562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систематично;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ltGray">
          <a:xfrm>
            <a:off x="214282" y="1428736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агресивна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негативна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Рольова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33525"/>
            <a:ext cx="7972452" cy="2038351"/>
          </a:xfrm>
        </p:spPr>
        <p:txBody>
          <a:bodyPr/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переслідувач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агрессор;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жертва;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спостерігачі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000372"/>
            <a:ext cx="435771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gray">
          <a:xfrm>
            <a:off x="1576388" y="2114550"/>
            <a:ext cx="981075" cy="623888"/>
          </a:xfrm>
          <a:prstGeom prst="downArrow">
            <a:avLst>
              <a:gd name="adj1" fmla="val 75111"/>
              <a:gd name="adj2" fmla="val 4084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gray">
          <a:xfrm>
            <a:off x="357158" y="1500174"/>
            <a:ext cx="1998667" cy="42780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шкільний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умисні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поштовхи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стусани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побої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тілесних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ушкоджень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знущання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образливі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жести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речей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крадіжка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грабіж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речей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приниження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gray">
          <a:xfrm>
            <a:off x="3357554" y="1500174"/>
            <a:ext cx="2214578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шкільний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психіку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травмування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словесних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погроз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переслідування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залякування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навмисно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заподіюється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невпевненість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 Box 32"/>
          <p:cNvSpPr txBox="1">
            <a:spLocks noChangeArrowheads="1"/>
          </p:cNvSpPr>
          <p:nvPr/>
        </p:nvSpPr>
        <p:spPr bwMode="gray">
          <a:xfrm>
            <a:off x="6429388" y="1500174"/>
            <a:ext cx="214314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Кібербулін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новітній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знущання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приниження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мобільних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телефонів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гаджетів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Інтернету</a:t>
            </a:r>
            <a:endParaRPr lang="en-US" sz="1600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24" cy="1619240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зруйнування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екстремальній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неприпустимій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переростає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насильство.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gray">
          <a:xfrm>
            <a:off x="785786" y="1928802"/>
            <a:ext cx="7715303" cy="407196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психології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агресія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фізична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словесна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ціль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якої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нашкодити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комусь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Arial" pitchFamily="34" charset="0"/>
            </a:endParaRPr>
          </a:p>
          <a:p>
            <a:endParaRPr lang="ru-RU" sz="2000" b="1" i="1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28662" y="2500306"/>
            <a:ext cx="76438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одним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захисних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механізмів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намагається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скинути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емоції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пристосуватися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навколишніх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агресивних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Arial" pitchFamily="34" charset="0"/>
              </a:rPr>
            </a:br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1500174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агресія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фізичної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Непряма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агресія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людей.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Роздратованість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схильність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почуттів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найменшому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збудженні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запальність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грубість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Негативізм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опозиційна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манера в 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поведінці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пасивного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опору до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боротьби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звичаїв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законів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Образа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заздрість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ненависть до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оточуючих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справжні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вигадані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Вербальна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агресія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почуттів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через форму (крик, вереск), так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(погрози).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ltGray">
          <a:xfrm>
            <a:off x="609600" y="5503863"/>
            <a:ext cx="3635375" cy="70167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gray">
          <a:xfrm>
            <a:off x="609600" y="4567238"/>
            <a:ext cx="3635375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gray">
          <a:xfrm>
            <a:off x="609600" y="3590925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ltGray">
          <a:xfrm>
            <a:off x="609600" y="2655888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7092950" y="2759075"/>
            <a:ext cx="14366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23649" name="Text Box 97"/>
          <p:cNvSpPr txBox="1">
            <a:spLocks noChangeArrowheads="1"/>
          </p:cNvSpPr>
          <p:nvPr/>
        </p:nvSpPr>
        <p:spPr bwMode="gray">
          <a:xfrm>
            <a:off x="785786" y="1500174"/>
            <a:ext cx="7643866" cy="51398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людей поза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сім`ї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близьких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людей;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*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себе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висмикування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здирання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кусання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нігтів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підлітковому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об`єкти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символічні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фантазійні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об`єкти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***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за все,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агресія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викликається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словами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вчинками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контекст.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викликаються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образами,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перешкодами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агресивних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намірів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746125"/>
          </a:xfrm>
        </p:spPr>
        <p:txBody>
          <a:bodyPr/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ять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навичок контролю агресивної поведінки.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3357554" y="2214554"/>
            <a:ext cx="2571768" cy="2571768"/>
            <a:chOff x="1921" y="1585"/>
            <a:chExt cx="1059" cy="1057"/>
          </a:xfrm>
        </p:grpSpPr>
        <p:sp>
          <p:nvSpPr>
            <p:cNvPr id="26632" name="Oval 8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gamma/>
                    <a:tint val="0"/>
                    <a:invGamma/>
                  </a:srgbClr>
                </a:gs>
                <a:gs pos="50000">
                  <a:srgbClr val="A886E0"/>
                </a:gs>
                <a:gs pos="100000">
                  <a:srgbClr val="A886E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gray">
            <a:xfrm>
              <a:off x="1921" y="1585"/>
              <a:ext cx="1059" cy="1057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alpha val="32001"/>
                  </a:srgbClr>
                </a:gs>
                <a:gs pos="100000">
                  <a:srgbClr val="A886E0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gray">
            <a:xfrm>
              <a:off x="1978" y="1642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gamma/>
                    <a:shade val="54118"/>
                    <a:invGamma/>
                  </a:srgbClr>
                </a:gs>
                <a:gs pos="50000">
                  <a:srgbClr val="A886E0"/>
                </a:gs>
                <a:gs pos="100000">
                  <a:srgbClr val="A886E0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gray">
            <a:xfrm>
              <a:off x="1978" y="1643"/>
              <a:ext cx="921" cy="919"/>
            </a:xfrm>
            <a:prstGeom prst="ellipse">
              <a:avLst/>
            </a:prstGeom>
            <a:gradFill rotWithShape="1">
              <a:gsLst>
                <a:gs pos="0">
                  <a:srgbClr val="A886E0">
                    <a:gamma/>
                    <a:shade val="63529"/>
                    <a:invGamma/>
                  </a:srgbClr>
                </a:gs>
                <a:gs pos="100000">
                  <a:srgbClr val="A886E0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gray">
            <a:xfrm>
              <a:off x="2027" y="1697"/>
              <a:ext cx="830" cy="82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637" name="Group 13"/>
            <p:cNvGrpSpPr>
              <a:grpSpLocks/>
            </p:cNvGrpSpPr>
            <p:nvPr/>
          </p:nvGrpSpPr>
          <p:grpSpPr bwMode="auto">
            <a:xfrm>
              <a:off x="2044" y="1703"/>
              <a:ext cx="803" cy="802"/>
              <a:chOff x="4166" y="1706"/>
              <a:chExt cx="1252" cy="1252"/>
            </a:xfrm>
          </p:grpSpPr>
          <p:sp>
            <p:nvSpPr>
              <p:cNvPr id="26638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39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41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072198" y="3929066"/>
            <a:ext cx="2643206" cy="2714644"/>
            <a:chOff x="3022" y="1007"/>
            <a:chExt cx="1055" cy="1055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tint val="0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gray">
            <a:xfrm>
              <a:off x="3022" y="1007"/>
              <a:ext cx="1055" cy="1055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3399FF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3093" y="1064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54118"/>
                    <a:invGamma/>
                  </a:srgbClr>
                </a:gs>
                <a:gs pos="50000">
                  <a:srgbClr val="3399FF"/>
                </a:gs>
                <a:gs pos="100000">
                  <a:srgbClr val="33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gray">
            <a:xfrm>
              <a:off x="3094" y="1066"/>
              <a:ext cx="915" cy="916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3529"/>
                    <a:invGamma/>
                  </a:srgbClr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3137" y="1115"/>
              <a:ext cx="824" cy="823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648" name="Group 24"/>
            <p:cNvGrpSpPr>
              <a:grpSpLocks/>
            </p:cNvGrpSpPr>
            <p:nvPr/>
          </p:nvGrpSpPr>
          <p:grpSpPr bwMode="auto">
            <a:xfrm>
              <a:off x="3153" y="1125"/>
              <a:ext cx="799" cy="800"/>
              <a:chOff x="4166" y="1706"/>
              <a:chExt cx="1252" cy="1252"/>
            </a:xfrm>
          </p:grpSpPr>
          <p:sp>
            <p:nvSpPr>
              <p:cNvPr id="26649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50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51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52" name="Oval 28"/>
              <p:cNvSpPr>
                <a:spLocks noChangeArrowheads="1"/>
              </p:cNvSpPr>
              <p:nvPr/>
            </p:nvSpPr>
            <p:spPr bwMode="gray">
              <a:xfrm>
                <a:off x="4262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6215074" y="1071546"/>
            <a:ext cx="2571768" cy="2428892"/>
            <a:chOff x="4126" y="1525"/>
            <a:chExt cx="1052" cy="1073"/>
          </a:xfrm>
        </p:grpSpPr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55" name="Oval 31"/>
            <p:cNvSpPr>
              <a:spLocks noChangeArrowheads="1"/>
            </p:cNvSpPr>
            <p:nvPr/>
          </p:nvSpPr>
          <p:spPr bwMode="gray">
            <a:xfrm>
              <a:off x="4126" y="1525"/>
              <a:ext cx="1052" cy="107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4191" y="1590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gray">
            <a:xfrm>
              <a:off x="4195" y="1577"/>
              <a:ext cx="914" cy="93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58" name="Oval 34"/>
            <p:cNvSpPr>
              <a:spLocks noChangeArrowheads="1"/>
            </p:cNvSpPr>
            <p:nvPr/>
          </p:nvSpPr>
          <p:spPr bwMode="gray">
            <a:xfrm>
              <a:off x="4235" y="1641"/>
              <a:ext cx="823" cy="8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659" name="Group 35"/>
            <p:cNvGrpSpPr>
              <a:grpSpLocks/>
            </p:cNvGrpSpPr>
            <p:nvPr/>
          </p:nvGrpSpPr>
          <p:grpSpPr bwMode="auto">
            <a:xfrm>
              <a:off x="4249" y="1653"/>
              <a:ext cx="797" cy="813"/>
              <a:chOff x="4166" y="1706"/>
              <a:chExt cx="1252" cy="1252"/>
            </a:xfrm>
          </p:grpSpPr>
          <p:sp>
            <p:nvSpPr>
              <p:cNvPr id="26660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61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62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6663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664" name="Group 40"/>
          <p:cNvGrpSpPr>
            <a:grpSpLocks/>
          </p:cNvGrpSpPr>
          <p:nvPr/>
        </p:nvGrpSpPr>
        <p:grpSpPr bwMode="auto">
          <a:xfrm>
            <a:off x="500034" y="1071546"/>
            <a:ext cx="2714612" cy="2571768"/>
            <a:chOff x="884" y="2523"/>
            <a:chExt cx="862" cy="862"/>
          </a:xfrm>
        </p:grpSpPr>
        <p:sp>
          <p:nvSpPr>
            <p:cNvPr id="26665" name="Oval 41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6" name="Oval 4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7" name="Oval 43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8" name="Oval 44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9" name="Oval 45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70" name="Oval 46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671" name="Oval 47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672" name="Oval 48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6673" name="Oval 49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714348" y="1571612"/>
            <a:ext cx="22859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Навчіть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переживання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40"/>
          <p:cNvGrpSpPr>
            <a:grpSpLocks/>
          </p:cNvGrpSpPr>
          <p:nvPr/>
        </p:nvGrpSpPr>
        <p:grpSpPr bwMode="auto">
          <a:xfrm>
            <a:off x="857224" y="3929066"/>
            <a:ext cx="2786082" cy="2643206"/>
            <a:chOff x="884" y="2523"/>
            <a:chExt cx="862" cy="862"/>
          </a:xfrm>
        </p:grpSpPr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6" name="Oval 46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7" name="Oval 47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" name="Oval 48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" name="Oval 49"/>
            <p:cNvSpPr>
              <a:spLocks noChangeArrowheads="1"/>
            </p:cNvSpPr>
            <p:nvPr/>
          </p:nvSpPr>
          <p:spPr bwMode="gray">
            <a:xfrm>
              <a:off x="1149" y="2655"/>
              <a:ext cx="432" cy="4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428992" y="2714620"/>
            <a:ext cx="2571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пошукайте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вираження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42976" y="4786322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Знайдіть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500826" y="1714488"/>
            <a:ext cx="2071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Заохочуйте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неагресивну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поведінку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572264" y="4714884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Зверніться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психолога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358214" cy="746125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ТРИВОГА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реакція нашого організму на небезпеку. Емоційний стан, який характеризують відчуттям невизначеності, очікуванням негативних подій. Тривога є результатом активності уяви, фантазії майбутнього.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gray">
          <a:xfrm>
            <a:off x="838200" y="2819400"/>
            <a:ext cx="7505700" cy="2724150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362200" y="1571612"/>
            <a:ext cx="4343400" cy="1924063"/>
            <a:chOff x="1383" y="1452"/>
            <a:chExt cx="2826" cy="596"/>
          </a:xfrm>
        </p:grpSpPr>
        <p:sp>
          <p:nvSpPr>
            <p:cNvPr id="27653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6699">
                    <a:gamma/>
                    <a:shade val="55686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55686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2133600" y="3524250"/>
            <a:ext cx="49625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 dirty="0">
                <a:cs typeface="Arial" charset="0"/>
              </a:rPr>
              <a:t> </a:t>
            </a:r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3352800" y="4114800"/>
            <a:ext cx="2362200" cy="2286000"/>
            <a:chOff x="2457" y="2000"/>
            <a:chExt cx="901" cy="888"/>
          </a:xfrm>
        </p:grpSpPr>
        <p:pic>
          <p:nvPicPr>
            <p:cNvPr id="27669" name="Picture 21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7670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72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7673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7674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5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6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77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678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679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0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1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82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57356" y="1285860"/>
            <a:ext cx="51435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 тривоги: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пришвидшення серцебиття й дихання; відчуття браку повітря; запаморочення; нудота; сухість у роті;посилене потовиділення; м’язові спазми; тремтіння; безсоння; погіршення пам’яті й зосередження; розгубленість; панічні атаки; «нав’язливі» думки про страшні об’єкти,ситуації; жорстка самокритика; напади агресії; сльозливість.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43240" y="4429132"/>
            <a:ext cx="2714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Шкільна тривожність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це широке поняття, яке охоплює різні аспекти сталого шкільного емоційного неблагополуччя.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 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 високого рівня тривожності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gray">
          <a:xfrm>
            <a:off x="4419600" y="301466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Text in here</a:t>
            </a: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gray">
          <a:xfrm>
            <a:off x="6069013" y="304958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gray">
          <a:xfrm>
            <a:off x="2285984" y="1571612"/>
            <a:ext cx="2400309" cy="2071702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gray">
          <a:xfrm>
            <a:off x="0" y="1357298"/>
            <a:ext cx="2357454" cy="2257433"/>
          </a:xfrm>
          <a:prstGeom prst="diamond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gray">
          <a:xfrm>
            <a:off x="6929454" y="1785926"/>
            <a:ext cx="2214546" cy="1857388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>
            <a:off x="1142976" y="4929198"/>
            <a:ext cx="2286016" cy="1928802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AutoShape 13"/>
          <p:cNvSpPr>
            <a:spLocks noChangeArrowheads="1"/>
          </p:cNvSpPr>
          <p:nvPr/>
        </p:nvSpPr>
        <p:spPr bwMode="gray">
          <a:xfrm>
            <a:off x="4643438" y="3643314"/>
            <a:ext cx="2357454" cy="2000264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gray">
          <a:xfrm>
            <a:off x="0" y="3571876"/>
            <a:ext cx="2428860" cy="1971681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gray">
          <a:xfrm>
            <a:off x="5786446" y="5000636"/>
            <a:ext cx="2286016" cy="1857364"/>
          </a:xfrm>
          <a:prstGeom prst="diamond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gray">
          <a:xfrm>
            <a:off x="4643438" y="1714488"/>
            <a:ext cx="2500330" cy="1900243"/>
          </a:xfrm>
          <a:prstGeom prst="diamond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gray">
          <a:xfrm>
            <a:off x="2428860" y="3571876"/>
            <a:ext cx="2214578" cy="2143140"/>
          </a:xfrm>
          <a:prstGeom prst="diamond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gray">
          <a:xfrm>
            <a:off x="7000892" y="3714752"/>
            <a:ext cx="2143108" cy="2071702"/>
          </a:xfrm>
          <a:prstGeom prst="diamond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928802"/>
            <a:ext cx="2285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перфекціоніст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571736" y="2285992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 боїтесь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0" y="4357694"/>
            <a:ext cx="2285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 дратівливі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2357422" y="3786190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вас проблеми із зосередженістю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4786314" y="4000504"/>
            <a:ext cx="2071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можете всидіти на місці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7072330" y="4214818"/>
            <a:ext cx="20716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втомлюєтнся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7000892" y="2071678"/>
            <a:ext cx="21431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напружені м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язи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4929190" y="2214554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Погано спите.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1428728" y="5286388"/>
            <a:ext cx="15001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фізично погано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5715008" y="5072074"/>
            <a:ext cx="24288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Ваше занепокоєння  не пропорційне до причин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7663"/>
            <a:ext cx="8077200" cy="44783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/>
              <a:t>	</a:t>
            </a:r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Ми </a:t>
            </a:r>
            <a:r>
              <a:rPr lang="ru-RU" sz="3600" dirty="0" err="1" smtClean="0">
                <a:latin typeface="Monotype Corsiva" pitchFamily="66" charset="0"/>
              </a:rPr>
              <a:t>прагнемо</a:t>
            </a:r>
            <a:r>
              <a:rPr lang="ru-RU" sz="3600" dirty="0" smtClean="0">
                <a:latin typeface="Monotype Corsiva" pitchFamily="66" charset="0"/>
              </a:rPr>
              <a:t> до </a:t>
            </a:r>
            <a:r>
              <a:rPr lang="ru-RU" sz="3600" dirty="0" err="1" smtClean="0">
                <a:latin typeface="Monotype Corsiva" pitchFamily="66" charset="0"/>
              </a:rPr>
              <a:t>життя</a:t>
            </a:r>
            <a:r>
              <a:rPr lang="ru-RU" sz="3600" dirty="0" smtClean="0">
                <a:latin typeface="Monotype Corsiva" pitchFamily="66" charset="0"/>
              </a:rPr>
              <a:t> без </a:t>
            </a:r>
            <a:r>
              <a:rPr lang="ru-RU" sz="3600" dirty="0" err="1" smtClean="0">
                <a:latin typeface="Monotype Corsiva" pitchFamily="66" charset="0"/>
              </a:rPr>
              <a:t>труднощів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але</a:t>
            </a:r>
            <a:r>
              <a:rPr lang="ru-RU" sz="3600" dirty="0" smtClean="0">
                <a:latin typeface="Monotype Corsiva" pitchFamily="66" charset="0"/>
              </a:rPr>
              <a:t> дуби </a:t>
            </a:r>
            <a:r>
              <a:rPr lang="ru-RU" sz="3600" dirty="0" err="1" smtClean="0">
                <a:latin typeface="Monotype Corsiva" pitchFamily="66" charset="0"/>
              </a:rPr>
              <a:t>виростають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міцними</a:t>
            </a:r>
            <a:r>
              <a:rPr lang="ru-RU" sz="3600" dirty="0" smtClean="0">
                <a:latin typeface="Monotype Corsiva" pitchFamily="66" charset="0"/>
              </a:rPr>
              <a:t> при </a:t>
            </a:r>
            <a:r>
              <a:rPr lang="ru-RU" sz="3600" dirty="0" err="1" smtClean="0">
                <a:latin typeface="Monotype Corsiva" pitchFamily="66" charset="0"/>
              </a:rPr>
              <a:t>сильних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вітрах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алмази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утворюються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під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високим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тиском</a:t>
            </a:r>
            <a:r>
              <a:rPr lang="ru-RU" sz="3600" dirty="0" smtClean="0">
                <a:latin typeface="Monotype Corsiva" pitchFamily="66" charset="0"/>
              </a:rPr>
              <a:t>.</a:t>
            </a:r>
          </a:p>
          <a:p>
            <a:pPr algn="ctr"/>
            <a:endParaRPr lang="uk-UA" sz="3600" dirty="0" smtClean="0">
              <a:latin typeface="Monotype Corsiva" pitchFamily="66" charset="0"/>
            </a:endParaRPr>
          </a:p>
          <a:p>
            <a:pPr algn="ctr"/>
            <a:endParaRPr lang="uk-UA" sz="3600" dirty="0" smtClean="0">
              <a:latin typeface="Monotype Corsiva" pitchFamily="66" charset="0"/>
            </a:endParaRPr>
          </a:p>
          <a:p>
            <a:pPr algn="ctr"/>
            <a:endParaRPr lang="uk-UA" sz="3600" dirty="0" smtClean="0">
              <a:latin typeface="Monotype Corsiva" pitchFamily="66" charset="0"/>
            </a:endParaRPr>
          </a:p>
          <a:p>
            <a:pPr algn="r"/>
            <a:r>
              <a:rPr lang="uk-UA" sz="2800" dirty="0" smtClean="0">
                <a:latin typeface="Monotype Corsiva" pitchFamily="66" charset="0"/>
              </a:rPr>
              <a:t>Невідомий автор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 нормативні документи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gray">
          <a:xfrm>
            <a:off x="3224213" y="3827463"/>
            <a:ext cx="873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EFEFE"/>
                </a:solidFill>
                <a:cs typeface="Arial" charset="0"/>
              </a:rPr>
              <a:t>90%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black">
          <a:xfrm>
            <a:off x="5114925" y="4262438"/>
            <a:ext cx="6127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EFEFE"/>
                </a:solidFill>
                <a:cs typeface="Arial" charset="0"/>
              </a:rPr>
              <a:t>35%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1571612"/>
            <a:ext cx="79296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Наказ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 року № 1646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«Про д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булінгу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цькування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астосування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впливу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закладах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України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внесення змін до деяких законодавчих актів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Укераїни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щодо протидії боулінгу (цькуванню)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Станття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173 - 4»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Булінг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учасника освітнього процесу.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МОН України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від18.20.2018р.№ 2657-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Рекомендації для закладів освіти щодо застосування норм Закону України «Про внесення змін до деяких законодавчих актів України щодо протидії боулінгу (цькуванню)».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714884"/>
            <a:ext cx="3429024" cy="1928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5357826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ТЕЛЕФОНИ ДОВІРИ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Дитяча лінія: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тел.116111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0800500225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телефонна лінія щодо протидії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тел.116000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лінія з питань запобігання насильству: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тел.116123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 0800500335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Уповноважений ВР з прав людини: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тел.0800501720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Уповноважений Президента з прав дитини: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тел.0442557675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надання безоплатної правової допомоги:т.0800213103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Національна поліція України: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тел.102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увагу!!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405454"/>
          </a:xfrm>
        </p:spPr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 фактор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примусового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контролю,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практикує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ал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429000"/>
            <a:ext cx="3500462" cy="267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gray">
          <a:xfrm>
            <a:off x="4495800" y="2943225"/>
            <a:ext cx="3756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gray">
          <a:xfrm>
            <a:off x="1001713" y="2943225"/>
            <a:ext cx="3417887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49163" name="Group 11"/>
          <p:cNvGrpSpPr>
            <a:grpSpLocks/>
          </p:cNvGrpSpPr>
          <p:nvPr/>
        </p:nvGrpSpPr>
        <p:grpSpPr bwMode="auto">
          <a:xfrm>
            <a:off x="3428992" y="3657600"/>
            <a:ext cx="2071702" cy="1266825"/>
            <a:chOff x="2226" y="2171"/>
            <a:chExt cx="798" cy="741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6" name="Text Box 14"/>
          <p:cNvSpPr txBox="1">
            <a:spLocks noChangeArrowheads="1"/>
          </p:cNvSpPr>
          <p:nvPr/>
        </p:nvSpPr>
        <p:spPr bwMode="white">
          <a:xfrm>
            <a:off x="3357554" y="3929066"/>
            <a:ext cx="23050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cs typeface="Arial" charset="0"/>
              </a:rPr>
              <a:t>Види</a:t>
            </a:r>
            <a:r>
              <a:rPr lang="ru-RU" sz="2400" b="1" dirty="0" smtClean="0">
                <a:cs typeface="Arial" charset="0"/>
              </a:rPr>
              <a:t> </a:t>
            </a:r>
            <a:r>
              <a:rPr lang="ru-RU" sz="2400" b="1" dirty="0" err="1" smtClean="0">
                <a:cs typeface="Arial" charset="0"/>
              </a:rPr>
              <a:t>насильства</a:t>
            </a:r>
            <a:r>
              <a:rPr lang="ru-RU" sz="2400" b="1" dirty="0" smtClean="0">
                <a:cs typeface="Arial" charset="0"/>
              </a:rPr>
              <a:t>.</a:t>
            </a:r>
            <a:endParaRPr lang="en-US" sz="2400" b="1" dirty="0">
              <a:cs typeface="Arial" charset="0"/>
            </a:endParaRPr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714348" y="2285992"/>
            <a:ext cx="1500198" cy="1525317"/>
            <a:chOff x="480" y="1138"/>
            <a:chExt cx="1042" cy="1078"/>
          </a:xfrm>
        </p:grpSpPr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480" y="1138"/>
              <a:ext cx="1042" cy="1078"/>
              <a:chOff x="480" y="1138"/>
              <a:chExt cx="1042" cy="1078"/>
            </a:xfrm>
          </p:grpSpPr>
          <p:pic>
            <p:nvPicPr>
              <p:cNvPr id="4916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00000" contrast="100000"/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70" name="Oval 18"/>
              <p:cNvSpPr>
                <a:spLocks noChangeArrowheads="1"/>
              </p:cNvSpPr>
              <p:nvPr/>
            </p:nvSpPr>
            <p:spPr bwMode="gray">
              <a:xfrm>
                <a:off x="480" y="1138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171" name="Picture 19" descr="Picture2"/>
            <p:cNvPicPr>
              <a:picLocks noChangeAspect="1" noChangeArrowheads="1"/>
            </p:cNvPicPr>
            <p:nvPr/>
          </p:nvPicPr>
          <p:blipFill>
            <a:blip r:embed="rId3">
              <a:lum bright="100000" contrast="100000"/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49172" name="Group 20"/>
          <p:cNvGrpSpPr>
            <a:grpSpLocks/>
          </p:cNvGrpSpPr>
          <p:nvPr/>
        </p:nvGrpSpPr>
        <p:grpSpPr bwMode="auto">
          <a:xfrm>
            <a:off x="357158" y="4143380"/>
            <a:ext cx="1714512" cy="1385889"/>
            <a:chOff x="480" y="1200"/>
            <a:chExt cx="1042" cy="1019"/>
          </a:xfrm>
        </p:grpSpPr>
        <p:grpSp>
          <p:nvGrpSpPr>
            <p:cNvPr id="49173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74" name="Picture 2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75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176" name="Picture 2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2143108" y="4714884"/>
            <a:ext cx="1554165" cy="1528765"/>
            <a:chOff x="480" y="1200"/>
            <a:chExt cx="1042" cy="1019"/>
          </a:xfrm>
        </p:grpSpPr>
        <p:grpSp>
          <p:nvGrpSpPr>
            <p:cNvPr id="49178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79" name="Picture 2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80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181" name="Picture 2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182" name="Text Box 30"/>
          <p:cNvSpPr txBox="1">
            <a:spLocks noChangeArrowheads="1"/>
          </p:cNvSpPr>
          <p:nvPr/>
        </p:nvSpPr>
        <p:spPr bwMode="white">
          <a:xfrm>
            <a:off x="500034" y="2571744"/>
            <a:ext cx="18462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Побутове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white">
          <a:xfrm>
            <a:off x="500034" y="4500570"/>
            <a:ext cx="150019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Моббінг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white">
          <a:xfrm>
            <a:off x="2000232" y="5000636"/>
            <a:ext cx="191770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6786578" y="2571744"/>
            <a:ext cx="1625603" cy="1600203"/>
            <a:chOff x="480" y="1200"/>
            <a:chExt cx="1042" cy="1019"/>
          </a:xfrm>
        </p:grpSpPr>
        <p:grpSp>
          <p:nvGrpSpPr>
            <p:cNvPr id="49186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87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88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189" name="Picture 37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190" name="Text Box 38"/>
          <p:cNvSpPr txBox="1">
            <a:spLocks noChangeArrowheads="1"/>
          </p:cNvSpPr>
          <p:nvPr/>
        </p:nvSpPr>
        <p:spPr bwMode="white">
          <a:xfrm>
            <a:off x="6715140" y="2571744"/>
            <a:ext cx="18573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насильство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сімї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91" name="Group 39"/>
          <p:cNvGrpSpPr>
            <a:grpSpLocks/>
          </p:cNvGrpSpPr>
          <p:nvPr/>
        </p:nvGrpSpPr>
        <p:grpSpPr bwMode="auto">
          <a:xfrm>
            <a:off x="6786578" y="4214818"/>
            <a:ext cx="1768479" cy="1457327"/>
            <a:chOff x="480" y="1200"/>
            <a:chExt cx="1042" cy="1019"/>
          </a:xfrm>
        </p:grpSpPr>
        <p:grpSp>
          <p:nvGrpSpPr>
            <p:cNvPr id="49192" name="Group 4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93" name="Picture 4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194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195" name="Picture 43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196" name="Text Box 44"/>
          <p:cNvSpPr txBox="1">
            <a:spLocks noChangeArrowheads="1"/>
          </p:cNvSpPr>
          <p:nvPr/>
        </p:nvSpPr>
        <p:spPr bwMode="white">
          <a:xfrm>
            <a:off x="6929454" y="4357694"/>
            <a:ext cx="17859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Домашнє насильство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5000628" y="4857760"/>
            <a:ext cx="1625603" cy="1457327"/>
            <a:chOff x="480" y="1200"/>
            <a:chExt cx="1042" cy="1019"/>
          </a:xfrm>
        </p:grpSpPr>
        <p:grpSp>
          <p:nvGrpSpPr>
            <p:cNvPr id="49198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199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200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201" name="Picture 4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202" name="Text Box 50"/>
          <p:cNvSpPr txBox="1">
            <a:spLocks noChangeArrowheads="1"/>
          </p:cNvSpPr>
          <p:nvPr/>
        </p:nvSpPr>
        <p:spPr bwMode="white">
          <a:xfrm>
            <a:off x="4786314" y="5214950"/>
            <a:ext cx="21431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Психологічненасильство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206" name="Group 54"/>
          <p:cNvGrpSpPr>
            <a:grpSpLocks/>
          </p:cNvGrpSpPr>
          <p:nvPr/>
        </p:nvGrpSpPr>
        <p:grpSpPr bwMode="auto">
          <a:xfrm>
            <a:off x="2743200" y="2285992"/>
            <a:ext cx="1471610" cy="1476383"/>
            <a:chOff x="480" y="1200"/>
            <a:chExt cx="1042" cy="1019"/>
          </a:xfrm>
        </p:grpSpPr>
        <p:grpSp>
          <p:nvGrpSpPr>
            <p:cNvPr id="49207" name="Group 55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208" name="Picture 56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209" name="Oval 57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210" name="Picture 58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211" name="Text Box 59"/>
          <p:cNvSpPr txBox="1">
            <a:spLocks noChangeArrowheads="1"/>
          </p:cNvSpPr>
          <p:nvPr/>
        </p:nvSpPr>
        <p:spPr bwMode="white">
          <a:xfrm>
            <a:off x="2571736" y="2428868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Сексуальне насильство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218" name="Group 66"/>
          <p:cNvGrpSpPr>
            <a:grpSpLocks/>
          </p:cNvGrpSpPr>
          <p:nvPr/>
        </p:nvGrpSpPr>
        <p:grpSpPr bwMode="auto">
          <a:xfrm>
            <a:off x="4857752" y="2357430"/>
            <a:ext cx="1697041" cy="1314451"/>
            <a:chOff x="480" y="1200"/>
            <a:chExt cx="1042" cy="1019"/>
          </a:xfrm>
        </p:grpSpPr>
        <p:grpSp>
          <p:nvGrpSpPr>
            <p:cNvPr id="49219" name="Group 67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49220" name="Picture 68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9221" name="Oval 69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9222" name="Picture 70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9223" name="Text Box 71"/>
          <p:cNvSpPr txBox="1">
            <a:spLocks noChangeArrowheads="1"/>
          </p:cNvSpPr>
          <p:nvPr/>
        </p:nvSpPr>
        <p:spPr bwMode="white">
          <a:xfrm>
            <a:off x="4857752" y="2428868"/>
            <a:ext cx="17859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Фізичне насильство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615130" cy="904860"/>
          </a:xfrm>
        </p:spPr>
        <p:txBody>
          <a:bodyPr/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Наслідки домашнього насильства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0" y="3071810"/>
            <a:ext cx="214310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На фізіологічному рівні: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gray">
          <a:xfrm>
            <a:off x="2071670" y="1643050"/>
            <a:ext cx="6858016" cy="134620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Порушення сну, кошмари, труднощі із зосередженням уваги,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посилена тривога і збудливість,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гіперактивність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порушення взаємин, відчуття ворожого ставлення суспільства</a:t>
            </a:r>
            <a:r>
              <a:rPr lang="uk-UA" dirty="0" smtClean="0"/>
              <a:t>;</a:t>
            </a:r>
            <a:endParaRPr lang="ru-RU" dirty="0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gray">
          <a:xfrm>
            <a:off x="2143108" y="3071810"/>
            <a:ext cx="6786610" cy="1214446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Відчуття нестачі повітря,  дискомфорту у шлунку,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спазми,  головні болі,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послаблення інтересу до сексу аж до повної байдужості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gray">
          <a:xfrm>
            <a:off x="2071670" y="4572008"/>
            <a:ext cx="6858048" cy="1285884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AD67AA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wrap="none" anchor="ctr">
            <a:flatTx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Агресивність,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сексуалізована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поведінка,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невміння налагоджувати контакти,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проблеми з харчуванням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булімія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або анорексія)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857364"/>
            <a:ext cx="228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психологічному рівні: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4500570"/>
            <a:ext cx="2214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поведінковому рівні: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3643338" cy="5857916"/>
          </a:xfrm>
        </p:spPr>
        <p:txBody>
          <a:bodyPr/>
          <a:lstStyle/>
          <a:p>
            <a:r>
              <a:rPr lang="uk-UA" u="sng" dirty="0" smtClean="0"/>
              <a:t> Що таке </a:t>
            </a:r>
            <a:r>
              <a:rPr lang="uk-UA" u="sng" dirty="0" err="1" smtClean="0"/>
              <a:t>кібербулінг</a:t>
            </a:r>
            <a:r>
              <a:rPr lang="uk-UA" u="sng" dirty="0" smtClean="0"/>
              <a:t>?</a:t>
            </a:r>
            <a:br>
              <a:rPr lang="uk-UA" u="sng" dirty="0" smtClean="0"/>
            </a:b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це систематичні умисні дії з боку особи або групи осіб (частіше підлітків) із використанням інформаційно-комунікативних засобів,спрямовані проти іншої особи (осіб), що характеризують створенням ворожої, принизливої,образливої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обстановки.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30" name="Рисунок 29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357430"/>
            <a:ext cx="4500594" cy="35004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 smtClean="0">
                <a:solidFill>
                  <a:schemeClr val="tx1"/>
                </a:solidFill>
              </a:rPr>
              <a:t>ФОРМИ ТА ТИПИ КІБЕРБУЛІНГУ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57158" y="1357299"/>
            <a:ext cx="3857652" cy="1285883"/>
            <a:chOff x="752" y="1413"/>
            <a:chExt cx="1321" cy="294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8" name="AutoShape 16"/>
          <p:cNvSpPr>
            <a:spLocks noChangeArrowheads="1"/>
          </p:cNvSpPr>
          <p:nvPr/>
        </p:nvSpPr>
        <p:spPr bwMode="blackGray">
          <a:xfrm rot="-10793605" flipH="1" flipV="1">
            <a:off x="3929760" y="278740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0793605" flipV="1">
            <a:off x="4144073" y="40018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8596" y="1500174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1.Перепалки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або 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флемінг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laming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пекучий, гарячий, полум’яний)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285720" y="2786058"/>
            <a:ext cx="3786214" cy="1143008"/>
            <a:chOff x="752" y="1413"/>
            <a:chExt cx="1321" cy="294"/>
          </a:xfrm>
        </p:grpSpPr>
        <p:sp>
          <p:nvSpPr>
            <p:cNvPr id="42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285720" y="4071942"/>
            <a:ext cx="3786214" cy="1214446"/>
            <a:chOff x="752" y="1413"/>
            <a:chExt cx="1321" cy="294"/>
          </a:xfrm>
        </p:grpSpPr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214282" y="5572140"/>
            <a:ext cx="3857652" cy="1071570"/>
            <a:chOff x="752" y="1413"/>
            <a:chExt cx="1321" cy="294"/>
          </a:xfrm>
        </p:grpSpPr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" name="Group 9"/>
          <p:cNvGrpSpPr>
            <a:grpSpLocks/>
          </p:cNvGrpSpPr>
          <p:nvPr/>
        </p:nvGrpSpPr>
        <p:grpSpPr bwMode="auto">
          <a:xfrm>
            <a:off x="5214942" y="1357298"/>
            <a:ext cx="3571900" cy="1285884"/>
            <a:chOff x="3623" y="1413"/>
            <a:chExt cx="1321" cy="294"/>
          </a:xfrm>
        </p:grpSpPr>
        <p:sp>
          <p:nvSpPr>
            <p:cNvPr id="54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7" name="Group 9"/>
          <p:cNvGrpSpPr>
            <a:grpSpLocks/>
          </p:cNvGrpSpPr>
          <p:nvPr/>
        </p:nvGrpSpPr>
        <p:grpSpPr bwMode="auto">
          <a:xfrm>
            <a:off x="5429256" y="4214818"/>
            <a:ext cx="3357566" cy="1071570"/>
            <a:chOff x="3623" y="1413"/>
            <a:chExt cx="1321" cy="294"/>
          </a:xfrm>
        </p:grpSpPr>
        <p:sp>
          <p:nvSpPr>
            <p:cNvPr id="58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" name="Group 9"/>
          <p:cNvGrpSpPr>
            <a:grpSpLocks/>
          </p:cNvGrpSpPr>
          <p:nvPr/>
        </p:nvGrpSpPr>
        <p:grpSpPr bwMode="auto">
          <a:xfrm>
            <a:off x="5500694" y="5429264"/>
            <a:ext cx="3429024" cy="1143008"/>
            <a:chOff x="3623" y="1413"/>
            <a:chExt cx="1321" cy="294"/>
          </a:xfrm>
        </p:grpSpPr>
        <p:sp>
          <p:nvSpPr>
            <p:cNvPr id="6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5572132" y="1714488"/>
            <a:ext cx="3286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2.Нападки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постійні  виснажливі атаки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10"/>
          <p:cNvSpPr>
            <a:spLocks noChangeArrowheads="1"/>
          </p:cNvSpPr>
          <p:nvPr/>
        </p:nvSpPr>
        <p:spPr bwMode="gray">
          <a:xfrm>
            <a:off x="5357818" y="2857496"/>
            <a:ext cx="3429024" cy="11430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9020"/>
                  <a:invGamma/>
                </a:schemeClr>
              </a:gs>
            </a:gsLst>
            <a:lin ang="0" scaled="1"/>
          </a:gradFill>
          <a:ln w="12700">
            <a:solidFill>
              <a:schemeClr val="accent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4.Самозванство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втілення в певну особу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57224" y="3000372"/>
            <a:ext cx="2171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3.Обмовлення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зведення наклепів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1472" y="4214818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5.Ошуканство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,видурювання конфіденційної інформації  та її  розповсюдження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643570" y="4357694"/>
            <a:ext cx="3500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6.Відчуження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(остракізм), ізоляція.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28662" y="5929330"/>
            <a:ext cx="2761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7.Кіберпереслідування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43636" y="5857892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8.Хепіслеппінг</a:t>
            </a:r>
            <a:r>
              <a:rPr lang="uk-UA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46125"/>
          </a:xfrm>
        </p:spPr>
        <p:txBody>
          <a:bodyPr/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Рекомендації щодо зниження ризику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дитини.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158" y="1571613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i="1" dirty="0" smtClean="0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Будьте в тренді!!</a:t>
            </a:r>
          </a:p>
          <a:p>
            <a:pPr algn="just"/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Будьте уважними до дитини!</a:t>
            </a:r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Здійснюйте обмежений контроль.</a:t>
            </a:r>
            <a:endParaRPr lang="ru-RU" sz="2400" dirty="0" smtClean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Monotype Corsiva" pitchFamily="66" charset="0"/>
                <a:cs typeface="Times New Roman" pitchFamily="18" charset="0"/>
              </a:rPr>
              <a:t>Підтримуйте довірливі взаємини з дитиною!</a:t>
            </a:r>
          </a:p>
          <a:p>
            <a:pPr algn="just"/>
            <a:endParaRPr lang="uk-UA" sz="2000" b="1" dirty="0" smtClean="0"/>
          </a:p>
          <a:p>
            <a:pPr algn="just"/>
            <a:endParaRPr lang="ru-RU" sz="2000" dirty="0" smtClean="0"/>
          </a:p>
          <a:p>
            <a:pPr lvl="0" algn="just"/>
            <a:endParaRPr lang="uk-UA" sz="20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uk-UA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7158" y="3071810"/>
            <a:ext cx="69294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Застосовуйте технічна засоби безпеки.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57158" y="3429000"/>
            <a:ext cx="4584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Формуйте комунікативну культуру.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28596" y="3786190"/>
            <a:ext cx="6179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Навчіть дитину основних правил безпеки в мережі.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928662" y="1357298"/>
            <a:ext cx="7143800" cy="4714908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29" name="Picture 1" descr="images (3)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14414" y="1571612"/>
            <a:ext cx="62865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_ani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597TGp_Child_light_ani</Template>
  <TotalTime>867</TotalTime>
  <Words>831</Words>
  <Application>Microsoft Office PowerPoint</Application>
  <PresentationFormat>Экран (4:3)</PresentationFormat>
  <Paragraphs>176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597TGp_Child_light_ani</vt:lpstr>
      <vt:lpstr>«ЧУМА 21 століття:  булінг, насильство, агресія, кібербулінг» </vt:lpstr>
      <vt:lpstr>Слайд 2</vt:lpstr>
      <vt:lpstr>Насильство - фактор примусового контролю, який практикує одна людина над іншою. </vt:lpstr>
      <vt:lpstr>Слайд 4</vt:lpstr>
      <vt:lpstr>Наслідки домашнього насильства </vt:lpstr>
      <vt:lpstr> Що таке кібербулінг? Кібербулінг – це систематичні умисні дії з боку особи або групи осіб (частіше підлітків) із використанням інформаційно-комунікативних засобів,спрямовані проти іншої особи (осіб), що характеризують створенням ворожої, принизливої,образливої обстановки. </vt:lpstr>
      <vt:lpstr> ФОРМИ ТА ТИПИ КІБЕРБУЛІНГУ </vt:lpstr>
      <vt:lpstr> Рекомендації щодо зниження ризику кібербулінгу для дитини. </vt:lpstr>
      <vt:lpstr>Слайд 9</vt:lpstr>
      <vt:lpstr>Слайд 10</vt:lpstr>
      <vt:lpstr> Булінг характеризують чотири головні компоненти: </vt:lpstr>
      <vt:lpstr> Рольова структура булінгу має три елементи: </vt:lpstr>
      <vt:lpstr> Виходячи із практичних спостережень, можна визначити наступні форми шкільного булінгу: </vt:lpstr>
      <vt:lpstr> Агресія –це фізична або словесна поведінка людини, спрямована на пошкодження або зруйнування.  У випадку, якщо агресія виявляється в найбільш екстремальній і соціально неприпустимій формі, вона переростає у насильство. </vt:lpstr>
      <vt:lpstr> Види агресивних реакцій  </vt:lpstr>
      <vt:lpstr> Агресія може бути спрямована: </vt:lpstr>
      <vt:lpstr> П’ять навичок контролю агресивної поведінки. </vt:lpstr>
      <vt:lpstr> ТРИВОГА – це реакція нашого організму на небезпеку. Емоційний стан, який характеризують відчуттям невизначеності, очікуванням негативних подій. Тривога є результатом активності уяви, фантазії майбутнього. </vt:lpstr>
      <vt:lpstr> 10 ознак високого рівня тривожності</vt:lpstr>
      <vt:lpstr>Нові нормативні документи</vt:lpstr>
      <vt:lpstr>ТЕЛЕФОНИ ДОВІРИ  Дитяча лінія: тел.116111 або 0800500225 Гаряча телефонна лінія щодо протидії булінгу: тел.116000 Гаряча лінія з питань запобігання насильству: тел.116123 або 0800500335 Уповноважений ВР з прав людини: тел.0800501720 Уповноважений Президента з прав дитини: тел.0442557675 Центр надання безоплатної правової допомоги:т.0800213103 Національна поліція України: тел.102 </vt:lpstr>
      <vt:lpstr>Дякую за увагу!!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эффективной системы работы с одарёнными детьми</dc:title>
  <dc:creator>XP GAME 2010</dc:creator>
  <cp:lastModifiedBy>XP GAME 2010</cp:lastModifiedBy>
  <cp:revision>74</cp:revision>
  <dcterms:created xsi:type="dcterms:W3CDTF">2020-02-27T11:06:26Z</dcterms:created>
  <dcterms:modified xsi:type="dcterms:W3CDTF">2020-03-10T15:41:56Z</dcterms:modified>
</cp:coreProperties>
</file>